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2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8" r:id="rId15"/>
    <p:sldId id="269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710"/>
  </p:normalViewPr>
  <p:slideViewPr>
    <p:cSldViewPr snapToGrid="0" snapToObjects="1">
      <p:cViewPr varScale="1">
        <p:scale>
          <a:sx n="110" d="100"/>
          <a:sy n="110" d="100"/>
        </p:scale>
        <p:origin x="-55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8EE9B-3C66-8545-848C-EF847858F6B1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A8B79-A349-2746-8E90-8F4A9298C5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37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A8B79-A349-2746-8E90-8F4A9298C5B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090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A4CB27-21A7-E746-8AF6-11293862E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A065B9D-76D6-0A4E-9C94-F4400B7F7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128804-8E31-D242-A1C9-614501E5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9B4ADC-B126-E94B-AA3A-A5DCF675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74A1FF-5F30-D840-BCC1-8784B1A8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8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E203BF-959B-4F4B-9723-97960E85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C3A312A-AD0A-3F44-950E-F790B698A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70C4BE3-4B1B-6D4C-BB0C-14C9254C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9184F0-6A3F-C641-9028-BF5CB62E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FAA613-3315-D74C-AC0D-96E1EC76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84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C7290D8-9D70-8346-9FAD-B0A6F6400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31F4D74-E5BC-C342-848C-3D632AD98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BC122E7-644D-3749-9C77-E9FF4772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1959787-DAF1-2843-BBE4-4196E0C1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4DCA71A-1A49-8B47-B62A-5F952217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108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9ADCA3-0088-054E-B91E-52DF21F9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79A4A7-8889-E646-B026-FB3866147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6A9F8F-9D97-E24B-B34B-640C9AB3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60CBD8-07D6-D949-B6D3-74E569D3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012765-CD77-E743-83C9-736B1D46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225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EDF6A-CFEB-C643-8657-0E334441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A84CFD-BB6A-C649-817B-CE54613A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9593FF7-9C67-464B-BC02-F00D3FB2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1CC7D8-5564-F94A-A613-4C3CD551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9919CD-F348-5E4C-8CD6-84ABD6F8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761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A5C0490-0E71-FC48-9D0D-4B59977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BB15A8E-9B29-0840-9687-417B19D62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7505B1A-FF43-624C-A6F3-2C331D763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DC9C0A5-E0EA-B440-97E1-186A0417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6DCF4C-B5B0-F047-95BD-422172AF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54BAC93-B56F-DC42-8D18-E8308A64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82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78A7DA-930E-1C42-B106-B9DF40B0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CA110B-A88B-E44A-BDEA-BAF39ACA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8CF5301-C5A7-4146-9CFF-00DF4FBE8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3F79CD-10AD-D243-885D-CDE010079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0874C15-2BE1-3446-A6F4-D2C7010D3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A2524C5-B9A3-3B4C-8FD9-2831BE64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2BE8865-FDD9-8A4C-A7A9-FCE2DF73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AC4A4BF-90B4-C942-9CCB-516279B3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93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53EEC6-8010-BA4B-A808-BA716368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44BE892-765A-0E4E-8772-5725F8B1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5AA8CED-2118-714B-9B63-7F575480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2417A8D-C876-6640-A84B-E70BAE87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848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B96D172-7A64-6D45-B75D-D671CA40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1F95815-1905-8240-A2A6-AB75271E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765F9E-E5B0-9946-A970-F6ADECC1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47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E64D82-94A1-0443-B21D-F01CC555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E2EA5F-3A05-184D-B156-0A263F94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90F57D6-A5F1-604E-B448-CD6461BEC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7720042-91CB-1441-B312-094BA0E5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0FD147D-B0C4-7548-8F34-A53650CE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0B30D15-FB6B-6447-808C-5AC2541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711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797997-67B1-9641-80BD-4B76B043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F566728-67FD-D642-85E0-C912393F2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135AE9F-4778-DF45-B92A-F52E15DC0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883F81B-17D1-5D47-B9E4-A1E2FB89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AF89802-8060-F54D-A143-56E5DBC6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E499204-1416-9A4C-9324-75E6F087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86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EE3F803-F398-834C-9759-1315DC6E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9D25119-9D75-554A-A30D-51FD225B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CB72CCA-FE83-2F4E-8C7E-A625F9203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C14AA-FB85-F34A-A5FC-74C57D027CBA}" type="datetimeFigureOut">
              <a:rPr kumimoji="1" lang="ko-KR" altLang="en-US" smtClean="0"/>
              <a:t>2019-09-17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2FAF21-EB34-4F4F-9053-EE0C8AB35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16DE87-899A-7642-AD75-6B2EC569D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0229-6EF9-A94A-A812-01BBB6DA56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52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5C932B-D290-B84F-9058-9F926F99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절주</a:t>
            </a:r>
            <a:r>
              <a:rPr kumimoji="1" lang="ko-KR" altLang="en-US"/>
              <a:t> 웹사이트</a:t>
            </a:r>
            <a:r>
              <a:rPr kumimoji="1" lang="en-US" altLang="ko-KR"/>
              <a:t/>
            </a:r>
            <a:br>
              <a:rPr kumimoji="1" lang="en-US" altLang="ko-KR"/>
            </a:br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A245190-42A4-124D-93D3-E7276B6C6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/>
              <a:t>컴퓨터정보과</a:t>
            </a:r>
            <a:endParaRPr kumimoji="1" lang="en-US" altLang="ko-KR"/>
          </a:p>
          <a:p>
            <a:pPr algn="r"/>
            <a:r>
              <a:rPr kumimoji="1" lang="en-US" altLang="ko-KR"/>
              <a:t>2-C</a:t>
            </a:r>
          </a:p>
          <a:p>
            <a:pPr algn="r"/>
            <a:r>
              <a:rPr kumimoji="1" lang="en-US" altLang="ko-KR"/>
              <a:t>201844075</a:t>
            </a:r>
            <a:r>
              <a:rPr kumimoji="1" lang="ko-KR" altLang="en-US"/>
              <a:t> </a:t>
            </a:r>
            <a:r>
              <a:rPr kumimoji="1" lang="ko-KR" altLang="en-US" err="1"/>
              <a:t>노영단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59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소주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4844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한라산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21%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</a:t>
                      </a:r>
                      <a:r>
                        <a:rPr lang="ko-KR" altLang="en-US"/>
                        <a:t>대선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16.9%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</a:t>
                      </a:r>
                      <a:r>
                        <a:rPr lang="ko-KR" altLang="en-US" err="1"/>
                        <a:t>순하리</a:t>
                      </a:r>
                      <a:r>
                        <a:rPr lang="ko-KR" altLang="en-US"/>
                        <a:t> 처음처럼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</a:t>
                      </a:r>
                      <a:r>
                        <a:rPr lang="ko-KR" altLang="en-US"/>
                        <a:t>맛있는 참 오리지널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17%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5" name="그래픽 4" descr="병">
            <a:extLst>
              <a:ext uri="{FF2B5EF4-FFF2-40B4-BE49-F238E27FC236}">
                <a16:creationId xmlns:a16="http://schemas.microsoft.com/office/drawing/2014/main" xmlns="" id="{023BD810-B457-7C41-BB50-D79BD80C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9554" y="1377960"/>
            <a:ext cx="914400" cy="91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158076-B714-9645-9D84-6A1B8F5C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81378" y="2292360"/>
            <a:ext cx="332609" cy="99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B6D935-FC3B-6E4F-A774-4174D340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119" y="3570241"/>
            <a:ext cx="719126" cy="9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6E4253E-2FA8-0C44-9C29-CAD808558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16" y="4848122"/>
            <a:ext cx="388331" cy="924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B0E9D5E-7932-A94C-BE51-7BE4B3169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0500" y="5768083"/>
            <a:ext cx="302186" cy="9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2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막걸리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35884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장수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</a:t>
                      </a:r>
                      <a:r>
                        <a:rPr lang="ko-KR" altLang="en-US"/>
                        <a:t>지평 생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</a:t>
                      </a:r>
                      <a:r>
                        <a:rPr lang="ko-KR" altLang="en-US"/>
                        <a:t>     대박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</a:t>
                      </a:r>
                      <a:r>
                        <a:rPr lang="ko-KR" altLang="en-US"/>
                        <a:t>       </a:t>
                      </a:r>
                      <a:r>
                        <a:rPr lang="ko-KR" altLang="en-US" err="1"/>
                        <a:t>대대포</a:t>
                      </a:r>
                      <a:r>
                        <a:rPr lang="ko-KR" altLang="en-US"/>
                        <a:t>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6" name="그래픽 5" descr="그릇">
            <a:extLst>
              <a:ext uri="{FF2B5EF4-FFF2-40B4-BE49-F238E27FC236}">
                <a16:creationId xmlns:a16="http://schemas.microsoft.com/office/drawing/2014/main" xmlns="" id="{EE4368A9-E476-5B49-8E7F-1500A1B26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1318870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F3325C-1CF9-5B4D-8C1F-4C909F169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40" y="2350872"/>
            <a:ext cx="313560" cy="9245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B0E2313-9E70-C441-B422-A20BBBF2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237" y="3518478"/>
            <a:ext cx="624897" cy="95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1C71C9B-CC7F-974A-9BAD-1602F4E63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119" y="4566217"/>
            <a:ext cx="323132" cy="9588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F887AD9-BD85-8949-A10C-9D7762700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485" y="5687254"/>
            <a:ext cx="406400" cy="10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2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막걸리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39404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우도 땅콩 </a:t>
                      </a:r>
                      <a:r>
                        <a:rPr lang="ko-KR" altLang="en-US" b="0" err="1">
                          <a:solidFill>
                            <a:schemeClr val="tx1"/>
                          </a:solidFill>
                        </a:rPr>
                        <a:t>전통주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                           </a:t>
                      </a:r>
                      <a:r>
                        <a:rPr lang="ko-KR" altLang="en-US" err="1"/>
                        <a:t>공주밤동산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</a:t>
                      </a:r>
                      <a:r>
                        <a:rPr lang="ko-KR" altLang="en-US"/>
                        <a:t>   알밤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</a:t>
                      </a:r>
                      <a:r>
                        <a:rPr lang="ko-KR" altLang="en-US"/>
                        <a:t>금정산성 막걸리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8%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                             백련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</a:t>
                      </a:r>
                      <a:r>
                        <a:rPr lang="ko-KR" altLang="en-US"/>
                        <a:t>      </a:t>
                      </a:r>
                      <a:r>
                        <a:rPr lang="en-US" altLang="ko-KR"/>
                        <a:t>Snow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생막걸리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6" name="그래픽 5" descr="그릇">
            <a:extLst>
              <a:ext uri="{FF2B5EF4-FFF2-40B4-BE49-F238E27FC236}">
                <a16:creationId xmlns:a16="http://schemas.microsoft.com/office/drawing/2014/main" xmlns="" id="{EE4368A9-E476-5B49-8E7F-1500A1B26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1318870"/>
            <a:ext cx="914400" cy="91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F754E5B-8E98-D944-AA08-60F89BE1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119" y="2308561"/>
            <a:ext cx="323132" cy="909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1370B4-F9E7-204C-8D3F-E827862DC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19" y="3389660"/>
            <a:ext cx="323132" cy="1004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449E02D-DE47-2A44-82D4-30E80DFE0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120" y="4475018"/>
            <a:ext cx="347130" cy="1092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E4EC25B-03B1-5242-AC8E-25D3FCAEF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120" y="5648584"/>
            <a:ext cx="347130" cy="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1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47E841-1F97-044F-98CB-E074A2C5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81" y="328052"/>
            <a:ext cx="8750643" cy="1325563"/>
          </a:xfrm>
        </p:spPr>
        <p:txBody>
          <a:bodyPr/>
          <a:lstStyle/>
          <a:p>
            <a:r>
              <a:rPr kumimoji="1" lang="ko-KR" altLang="en-US"/>
              <a:t>술을 마시면 유발되는 병의 종류</a:t>
            </a:r>
          </a:p>
        </p:txBody>
      </p:sp>
      <p:pic>
        <p:nvPicPr>
          <p:cNvPr id="7" name="그래픽 6" descr="전구">
            <a:extLst>
              <a:ext uri="{FF2B5EF4-FFF2-40B4-BE49-F238E27FC236}">
                <a16:creationId xmlns:a16="http://schemas.microsoft.com/office/drawing/2014/main" xmlns="" id="{99B39745-41FD-F44B-B96F-A7DAC458B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533633"/>
            <a:ext cx="914400" cy="91440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2822641C-5954-CC4A-91D4-83EE2A19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113"/>
            <a:ext cx="10515600" cy="4944466"/>
          </a:xfrm>
        </p:spPr>
        <p:txBody>
          <a:bodyPr>
            <a:normAutofit/>
          </a:bodyPr>
          <a:lstStyle/>
          <a:p>
            <a:r>
              <a:rPr lang="ko-KR" altLang="en-US" err="1"/>
              <a:t>구강암</a:t>
            </a:r>
            <a:endParaRPr lang="en-US" altLang="ko-KR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/>
              <a:t>                       </a:t>
            </a:r>
            <a:r>
              <a:rPr lang="ko-KR" altLang="en-US" sz="1600" err="1"/>
              <a:t>구강암은</a:t>
            </a:r>
            <a:r>
              <a:rPr lang="ko-KR" altLang="en-US" sz="1600"/>
              <a:t> 입 안에 생기는 암을 말합니다</a:t>
            </a:r>
            <a:r>
              <a:rPr lang="en-US" altLang="ko-KR" sz="1600"/>
              <a:t>. </a:t>
            </a:r>
            <a:r>
              <a:rPr lang="ko-KR" altLang="en-US" sz="1600" err="1"/>
              <a:t>구강암은</a:t>
            </a:r>
            <a:r>
              <a:rPr lang="ko-KR" altLang="en-US" sz="1600"/>
              <a:t> 입술</a:t>
            </a:r>
            <a:r>
              <a:rPr lang="en-US" altLang="ko-KR" sz="1600"/>
              <a:t>, </a:t>
            </a:r>
            <a:r>
              <a:rPr lang="ko-KR" altLang="en-US" sz="1600"/>
              <a:t>혀</a:t>
            </a:r>
            <a:r>
              <a:rPr lang="en-US" altLang="ko-KR" sz="1600"/>
              <a:t>, </a:t>
            </a:r>
            <a:r>
              <a:rPr lang="ko-KR" altLang="en-US" sz="1600"/>
              <a:t>뺨의 </a:t>
            </a:r>
            <a:r>
              <a:rPr lang="ko-KR" altLang="en-US" sz="1600" err="1"/>
              <a:t>안쪽표면</a:t>
            </a:r>
            <a:r>
              <a:rPr lang="en-US" altLang="ko-KR" sz="1600"/>
              <a:t>,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경구개 </a:t>
            </a:r>
            <a:r>
              <a:rPr lang="en-US" altLang="ko-KR" sz="1600"/>
              <a:t>(</a:t>
            </a:r>
            <a:r>
              <a:rPr lang="ko-KR" altLang="en-US" sz="1600"/>
              <a:t>입천장의 앞부분</a:t>
            </a:r>
            <a:r>
              <a:rPr lang="en-US" altLang="ko-KR" sz="1600"/>
              <a:t>), </a:t>
            </a:r>
            <a:r>
              <a:rPr lang="ko-KR" altLang="en-US" sz="1600"/>
              <a:t>잇몸 등에서 발생할 수 있습니다</a:t>
            </a:r>
            <a:r>
              <a:rPr lang="en-US" altLang="ko-KR" sz="1600"/>
              <a:t>.</a:t>
            </a:r>
            <a:r>
              <a:rPr lang="ko-KR" altLang="en-US" sz="1600"/>
              <a:t>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적절히 치료하지 않으면 종양이 성장하여 주변 연부조직</a:t>
            </a:r>
            <a:r>
              <a:rPr lang="en-US" altLang="ko-KR" sz="1600"/>
              <a:t>, </a:t>
            </a:r>
            <a:r>
              <a:rPr lang="ko-KR" altLang="en-US" sz="1600"/>
              <a:t>심지어는 뼈까지도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파괴하게 됩니다</a:t>
            </a:r>
            <a:r>
              <a:rPr lang="en-US" altLang="ko-KR" sz="1600"/>
              <a:t>. </a:t>
            </a:r>
            <a:r>
              <a:rPr lang="ko-KR" altLang="en-US" sz="1600"/>
              <a:t>더욱 진행하면 경부의 임파선으로 퍼지며 전신의 다른 기관에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까지 전이됩니다</a:t>
            </a:r>
            <a:r>
              <a:rPr lang="en-US" altLang="ko-KR" sz="1600"/>
              <a:t>. </a:t>
            </a:r>
            <a:r>
              <a:rPr lang="ko-KR" altLang="en-US" sz="1600" err="1"/>
              <a:t>구강암은</a:t>
            </a:r>
            <a:r>
              <a:rPr lang="ko-KR" altLang="en-US" sz="1600"/>
              <a:t> 예후가 좋지 않고</a:t>
            </a:r>
            <a:r>
              <a:rPr lang="en-US" altLang="ko-KR" sz="1600"/>
              <a:t>, </a:t>
            </a:r>
            <a:r>
              <a:rPr lang="ko-KR" altLang="en-US" sz="1600"/>
              <a:t>치료 후 발생하는 기능장애 때문에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치료하기 힘든 질환 중 하나입니다</a:t>
            </a:r>
            <a:r>
              <a:rPr lang="en-US" altLang="ko-KR" sz="1600"/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600"/>
          </a:p>
          <a:p>
            <a:pPr>
              <a:spcBef>
                <a:spcPts val="600"/>
              </a:spcBef>
            </a:pPr>
            <a:r>
              <a:rPr lang="ko-KR" altLang="en-US"/>
              <a:t>식도암</a:t>
            </a:r>
            <a:endParaRPr lang="en-US" altLang="ko-KR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식도암이란 식도에 생긴 암입니다</a:t>
            </a:r>
            <a:r>
              <a:rPr lang="en-US" altLang="ko-KR" sz="1600"/>
              <a:t>. </a:t>
            </a:r>
            <a:r>
              <a:rPr lang="ko-KR" altLang="en-US" sz="1600"/>
              <a:t>식도암은 위치에 따라서 </a:t>
            </a:r>
            <a:r>
              <a:rPr lang="ko-KR" altLang="en-US" sz="1600" err="1"/>
              <a:t>경부식도암</a:t>
            </a:r>
            <a:r>
              <a:rPr lang="en-US" altLang="ko-KR" sz="1600"/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흉부 식도암</a:t>
            </a:r>
            <a:r>
              <a:rPr lang="en-US" altLang="ko-KR" sz="1600"/>
              <a:t>. </a:t>
            </a:r>
            <a:r>
              <a:rPr lang="ko-KR" altLang="en-US" sz="1600"/>
              <a:t>위</a:t>
            </a:r>
            <a:r>
              <a:rPr lang="en-US" altLang="ko-KR" sz="1600"/>
              <a:t>-</a:t>
            </a:r>
            <a:r>
              <a:rPr lang="ko-KR" altLang="en-US" sz="1600"/>
              <a:t>식도 연결부위암으로 나눌 수 있으며</a:t>
            </a:r>
            <a:r>
              <a:rPr lang="en-US" altLang="ko-KR" sz="1600"/>
              <a:t>, </a:t>
            </a:r>
            <a:r>
              <a:rPr lang="ko-KR" altLang="en-US" sz="1600"/>
              <a:t>세포의 형태에 따라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</a:t>
            </a:r>
            <a:r>
              <a:rPr lang="ko-KR" altLang="en-US" sz="1600" err="1"/>
              <a:t>편평</a:t>
            </a:r>
            <a:r>
              <a:rPr lang="ko-KR" altLang="en-US" sz="1600"/>
              <a:t> </a:t>
            </a:r>
            <a:r>
              <a:rPr lang="ko-KR" altLang="en-US" sz="1600" err="1"/>
              <a:t>세포암</a:t>
            </a:r>
            <a:r>
              <a:rPr lang="en-US" altLang="ko-KR" sz="1600"/>
              <a:t>. </a:t>
            </a:r>
            <a:r>
              <a:rPr lang="ko-KR" altLang="en-US" sz="1600" err="1"/>
              <a:t>선암</a:t>
            </a:r>
            <a:r>
              <a:rPr lang="en-US" altLang="ko-KR" sz="1600"/>
              <a:t>, </a:t>
            </a:r>
            <a:r>
              <a:rPr lang="ko-KR" altLang="en-US" sz="1600"/>
              <a:t>육종</a:t>
            </a:r>
            <a:r>
              <a:rPr lang="en-US" altLang="ko-KR" sz="1600"/>
              <a:t>, </a:t>
            </a:r>
            <a:r>
              <a:rPr lang="ko-KR" altLang="en-US" sz="1600" err="1"/>
              <a:t>림프종</a:t>
            </a:r>
            <a:r>
              <a:rPr lang="en-US" altLang="ko-KR" sz="1600"/>
              <a:t>, </a:t>
            </a:r>
            <a:r>
              <a:rPr lang="ko-KR" altLang="en-US" sz="1600" err="1"/>
              <a:t>흑색종</a:t>
            </a:r>
            <a:r>
              <a:rPr lang="ko-KR" altLang="en-US" sz="1600"/>
              <a:t> 등으로 나눌 수 있습니다</a:t>
            </a:r>
            <a:r>
              <a:rPr lang="en-US" altLang="ko-KR" sz="1600"/>
              <a:t>.</a:t>
            </a:r>
            <a:r>
              <a:rPr lang="ko-KR" altLang="en-US" sz="1600"/>
              <a:t> 독주와 과음</a:t>
            </a:r>
            <a:r>
              <a:rPr lang="en-US" altLang="ko-KR" sz="1600"/>
              <a:t>,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장기간의 흡연은 식도암 발생과 직접적인 연관이 있으며 음주와 흡연을 같이 하는         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경우 식도암의 위험성이 </a:t>
            </a:r>
            <a:r>
              <a:rPr lang="en-US" altLang="ko-KR" sz="1600"/>
              <a:t>100</a:t>
            </a:r>
            <a:r>
              <a:rPr lang="ko-KR" altLang="en-US" sz="1600"/>
              <a:t>배 증가합니다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25CF14-D528-2248-A64D-7BD0939F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55" y="2194008"/>
            <a:ext cx="2660650" cy="2112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F483D9B-38D6-EB48-B1BC-BDE74855A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807" y="4876906"/>
            <a:ext cx="2534745" cy="18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47E841-1F97-044F-98CB-E074A2C5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81" y="328052"/>
            <a:ext cx="8750643" cy="1325563"/>
          </a:xfrm>
        </p:spPr>
        <p:txBody>
          <a:bodyPr/>
          <a:lstStyle/>
          <a:p>
            <a:r>
              <a:rPr kumimoji="1" lang="ko-KR" altLang="en-US"/>
              <a:t>술을 마시면 유발되는 병의 종류</a:t>
            </a:r>
          </a:p>
        </p:txBody>
      </p:sp>
      <p:pic>
        <p:nvPicPr>
          <p:cNvPr id="7" name="그래픽 6" descr="전구">
            <a:extLst>
              <a:ext uri="{FF2B5EF4-FFF2-40B4-BE49-F238E27FC236}">
                <a16:creationId xmlns:a16="http://schemas.microsoft.com/office/drawing/2014/main" xmlns="" id="{99B39745-41FD-F44B-B96F-A7DAC458B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533633"/>
            <a:ext cx="914400" cy="91440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2822641C-5954-CC4A-91D4-83EE2A19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113"/>
            <a:ext cx="10515600" cy="4944466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뇌출혈</a:t>
            </a:r>
            <a:endParaRPr lang="en-US" altLang="ko-KR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/>
              <a:t>                       </a:t>
            </a:r>
            <a:r>
              <a:rPr lang="ko-KR" altLang="en-US" sz="1600"/>
              <a:t>뇌출혈</a:t>
            </a:r>
            <a:r>
              <a:rPr lang="en-US" altLang="ko-KR" sz="1600"/>
              <a:t>(</a:t>
            </a:r>
            <a:r>
              <a:rPr lang="en" altLang="ko-KR" sz="1600"/>
              <a:t>Cerebral hemorrhage)</a:t>
            </a:r>
            <a:r>
              <a:rPr lang="ko-KR" altLang="en-US" sz="1600"/>
              <a:t>이란 </a:t>
            </a:r>
            <a:r>
              <a:rPr lang="ko-KR" altLang="en-US" sz="1600" err="1"/>
              <a:t>뇌혈관벽의</a:t>
            </a:r>
            <a:r>
              <a:rPr lang="ko-KR" altLang="en-US" sz="1600"/>
              <a:t> 약한 부분이 터져 생긴 출혈이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원인이 되어 일어나는 뇌혈관장애를 말합니다</a:t>
            </a:r>
            <a:r>
              <a:rPr lang="en-US" altLang="ko-KR" sz="1600"/>
              <a:t>. </a:t>
            </a:r>
            <a:r>
              <a:rPr lang="ko-KR" altLang="en-US" sz="1600"/>
              <a:t>두개골 내의 출혈에 한해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</a:t>
            </a:r>
            <a:r>
              <a:rPr lang="ko-KR" altLang="en-US" sz="1600" err="1"/>
              <a:t>뇌일혈이라고도</a:t>
            </a:r>
            <a:r>
              <a:rPr lang="ko-KR" altLang="en-US" sz="1600"/>
              <a:t> 합니다</a:t>
            </a:r>
            <a:r>
              <a:rPr lang="en-US" altLang="ko-KR" sz="1600"/>
              <a:t>.</a:t>
            </a:r>
            <a:r>
              <a:rPr lang="ko-KR" altLang="en-US" sz="1600"/>
              <a:t> 약 </a:t>
            </a:r>
            <a:r>
              <a:rPr lang="en-US" altLang="ko-KR" sz="1600"/>
              <a:t>75%</a:t>
            </a:r>
            <a:r>
              <a:rPr lang="ko-KR" altLang="en-US" sz="1600"/>
              <a:t>가 고혈압이 원인이 되어 뇌혈관의 약한 부분이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터져서 발생하는 뇌출혈입니다</a:t>
            </a:r>
            <a:r>
              <a:rPr lang="en-US" altLang="ko-KR" sz="1600"/>
              <a:t>. </a:t>
            </a:r>
            <a:r>
              <a:rPr lang="ko-KR" altLang="en-US" sz="1600"/>
              <a:t>뇌 조직에 산소와 영양분을 공급해 주는 혈관이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장기간 고혈압에 노출되면 혈관에 변화가 생깁니다</a:t>
            </a:r>
            <a:r>
              <a:rPr lang="en-US" altLang="ko-KR" sz="1600"/>
              <a:t>. </a:t>
            </a:r>
          </a:p>
          <a:p>
            <a:pPr>
              <a:spcBef>
                <a:spcPts val="600"/>
              </a:spcBef>
            </a:pPr>
            <a:endParaRPr lang="en-US" altLang="ko-KR"/>
          </a:p>
          <a:p>
            <a:pPr>
              <a:spcBef>
                <a:spcPts val="600"/>
              </a:spcBef>
            </a:pPr>
            <a:r>
              <a:rPr lang="ko-KR" altLang="en-US"/>
              <a:t>알코올성 간질환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과다한 음주로 인해 발생하는 간질환을 의미하며 무증상 </a:t>
            </a:r>
            <a:r>
              <a:rPr lang="ko-KR" altLang="en-US" sz="1600" err="1"/>
              <a:t>지방간에서</a:t>
            </a:r>
            <a:r>
              <a:rPr lang="ko-KR" altLang="en-US" sz="1600"/>
              <a:t> 알코올성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간염</a:t>
            </a:r>
            <a:r>
              <a:rPr lang="en-US" altLang="ko-KR" sz="1600"/>
              <a:t>, </a:t>
            </a:r>
            <a:r>
              <a:rPr lang="ko-KR" altLang="en-US" sz="1600" err="1"/>
              <a:t>간경변</a:t>
            </a:r>
            <a:r>
              <a:rPr lang="en-US" altLang="ko-KR" sz="1600"/>
              <a:t>, </a:t>
            </a:r>
            <a:r>
              <a:rPr lang="ko-KR" altLang="en-US" sz="1600"/>
              <a:t>말기 </a:t>
            </a:r>
            <a:r>
              <a:rPr lang="ko-KR" altLang="en-US" sz="1600" err="1"/>
              <a:t>간부전에</a:t>
            </a:r>
            <a:r>
              <a:rPr lang="ko-KR" altLang="en-US" sz="1600"/>
              <a:t> 이르는 다양한 질환을 말합니다</a:t>
            </a:r>
            <a:r>
              <a:rPr lang="en-US" altLang="ko-KR" sz="1600"/>
              <a:t>.</a:t>
            </a:r>
            <a:r>
              <a:rPr lang="ko-KR" altLang="en-US" sz="1600"/>
              <a:t> 알코올성 간질환은          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과도한 음주로 인해 발생합니다</a:t>
            </a:r>
            <a:r>
              <a:rPr lang="en-US" altLang="ko-KR" sz="1600"/>
              <a:t>. </a:t>
            </a:r>
            <a:r>
              <a:rPr lang="ko-KR" altLang="en-US" sz="1600"/>
              <a:t>과도한 음주량의 기준은 개인별로 유전적인 특징</a:t>
            </a:r>
            <a:r>
              <a:rPr lang="en-US" altLang="ko-KR" sz="1600"/>
              <a:t>,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성별에 따라 차이가 있지만 하루 </a:t>
            </a:r>
            <a:r>
              <a:rPr lang="en-US" altLang="ko-KR" sz="1600"/>
              <a:t>80</a:t>
            </a:r>
            <a:r>
              <a:rPr lang="en" altLang="ko-KR" sz="1600"/>
              <a:t>g </a:t>
            </a:r>
            <a:r>
              <a:rPr lang="ko-KR" altLang="en-US" sz="1600"/>
              <a:t>이상의 알코올을 매일 </a:t>
            </a:r>
            <a:r>
              <a:rPr lang="en-US" altLang="ko-KR" sz="1600"/>
              <a:t>10~20</a:t>
            </a:r>
            <a:r>
              <a:rPr lang="ko-KR" altLang="en-US" sz="1600"/>
              <a:t>년 정도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섭취하는 경우 알코올성 간염이나 </a:t>
            </a:r>
            <a:r>
              <a:rPr lang="ko-KR" altLang="en-US" sz="1600" err="1"/>
              <a:t>간경변이</a:t>
            </a:r>
            <a:r>
              <a:rPr lang="ko-KR" altLang="en-US" sz="1600"/>
              <a:t> 발생할 가능성이 높습니다</a:t>
            </a:r>
            <a:r>
              <a:rPr lang="en-US" altLang="ko-KR" sz="1600"/>
              <a:t>. </a:t>
            </a:r>
            <a:r>
              <a:rPr lang="ko-KR" altLang="en-US" sz="1600" err="1"/>
              <a:t>일반적으</a:t>
            </a:r>
            <a:r>
              <a:rPr lang="ko-KR" altLang="en-US" sz="1600"/>
              <a:t>        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로 비교적 안전하다고 여겨지는 음주량은 남성에서는 일일 </a:t>
            </a:r>
            <a:r>
              <a:rPr lang="en-US" altLang="ko-KR" sz="1600"/>
              <a:t>40</a:t>
            </a:r>
            <a:r>
              <a:rPr lang="en" altLang="ko-KR" sz="1600"/>
              <a:t>g, </a:t>
            </a:r>
            <a:r>
              <a:rPr lang="ko-KR" altLang="en-US" sz="1600"/>
              <a:t>여성에서는 일일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</a:t>
            </a:r>
            <a:r>
              <a:rPr lang="en-US" altLang="ko-KR" sz="1600"/>
              <a:t>20</a:t>
            </a:r>
            <a:r>
              <a:rPr lang="en" altLang="ko-KR" sz="1600"/>
              <a:t>g </a:t>
            </a:r>
            <a:r>
              <a:rPr lang="ko-KR" altLang="en-US" sz="1600"/>
              <a:t>이하로 생각되지만</a:t>
            </a:r>
            <a:r>
              <a:rPr lang="en-US" altLang="ko-KR" sz="1600"/>
              <a:t>, </a:t>
            </a:r>
            <a:r>
              <a:rPr lang="ko-KR" altLang="en-US" sz="1600"/>
              <a:t>여성에서는 남성에서보다 적은 알코올 섭취량으로도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알코올성 간질환으로 이행할 수 있습니다</a:t>
            </a:r>
            <a:r>
              <a:rPr lang="en-US" altLang="ko-KR" sz="1600"/>
              <a:t>. </a:t>
            </a:r>
            <a:endParaRPr lang="ko-KR" altLang="en-US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F5A050B-2AF9-0447-A37E-B51660EF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71" y="2112377"/>
            <a:ext cx="1794819" cy="1928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27A001B-DAC0-FC4C-8F6F-4F0A737F4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71" y="4660202"/>
            <a:ext cx="2146300" cy="18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2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47E841-1F97-044F-98CB-E074A2C5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81" y="328052"/>
            <a:ext cx="8750643" cy="1325563"/>
          </a:xfrm>
        </p:spPr>
        <p:txBody>
          <a:bodyPr/>
          <a:lstStyle/>
          <a:p>
            <a:r>
              <a:rPr kumimoji="1" lang="ko-KR" altLang="en-US" dirty="0"/>
              <a:t>술을 마시면 유발되는 병의 종류</a:t>
            </a:r>
          </a:p>
        </p:txBody>
      </p:sp>
      <p:pic>
        <p:nvPicPr>
          <p:cNvPr id="7" name="그래픽 6" descr="전구">
            <a:extLst>
              <a:ext uri="{FF2B5EF4-FFF2-40B4-BE49-F238E27FC236}">
                <a16:creationId xmlns:a16="http://schemas.microsoft.com/office/drawing/2014/main" xmlns="" id="{99B39745-41FD-F44B-B96F-A7DAC458B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533633"/>
            <a:ext cx="914400" cy="91440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2822641C-5954-CC4A-91D4-83EE2A19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113"/>
            <a:ext cx="10515600" cy="4944466"/>
          </a:xfrm>
        </p:spPr>
        <p:txBody>
          <a:bodyPr>
            <a:normAutofit/>
          </a:bodyPr>
          <a:lstStyle/>
          <a:p>
            <a:r>
              <a:rPr lang="ko-KR" altLang="en-US"/>
              <a:t>췌장염</a:t>
            </a:r>
            <a:endParaRPr lang="en-US" altLang="ko-KR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췌장염은 췌장효소</a:t>
            </a:r>
            <a:r>
              <a:rPr lang="en-US" altLang="ko-KR" sz="1600"/>
              <a:t>(</a:t>
            </a:r>
            <a:r>
              <a:rPr lang="ko-KR" altLang="en-US" sz="1600"/>
              <a:t>주로 </a:t>
            </a:r>
            <a:r>
              <a:rPr lang="ko-KR" altLang="en-US" sz="1600" err="1"/>
              <a:t>트립신</a:t>
            </a:r>
            <a:r>
              <a:rPr lang="en-US" altLang="ko-KR" sz="1600"/>
              <a:t>)</a:t>
            </a:r>
            <a:r>
              <a:rPr lang="ko-KR" altLang="en-US" sz="1600"/>
              <a:t>에 의해 췌장 </a:t>
            </a:r>
            <a:r>
              <a:rPr lang="ko-KR" altLang="en-US" sz="1600" err="1"/>
              <a:t>분비샘의</a:t>
            </a:r>
            <a:r>
              <a:rPr lang="ko-KR" altLang="en-US" sz="1600"/>
              <a:t> 파괴 및 췌장에 전반적으로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염증이 발생하는 것을 말합니다</a:t>
            </a:r>
            <a:r>
              <a:rPr lang="en-US" altLang="ko-KR" sz="1600"/>
              <a:t>.</a:t>
            </a:r>
            <a:r>
              <a:rPr lang="ko-KR" altLang="en-US" sz="1600"/>
              <a:t> 췌장염의 흔한 원인은 담석과 알코올입니다</a:t>
            </a:r>
            <a:r>
              <a:rPr lang="en-US" altLang="ko-KR" sz="1600"/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담석의 경우는 담낭</a:t>
            </a:r>
            <a:r>
              <a:rPr lang="en-US" altLang="ko-KR" sz="1600"/>
              <a:t>, </a:t>
            </a:r>
            <a:r>
              <a:rPr lang="ko-KR" altLang="en-US" sz="1600" err="1"/>
              <a:t>총담관</a:t>
            </a:r>
            <a:r>
              <a:rPr lang="en-US" altLang="ko-KR" sz="1600"/>
              <a:t>, </a:t>
            </a:r>
            <a:r>
              <a:rPr lang="ko-KR" altLang="en-US" sz="1600"/>
              <a:t>간에 있는 담석으로 인해 </a:t>
            </a:r>
            <a:r>
              <a:rPr lang="ko-KR" altLang="en-US" sz="1600" err="1"/>
              <a:t>담관의</a:t>
            </a:r>
            <a:r>
              <a:rPr lang="ko-KR" altLang="en-US" sz="1600"/>
              <a:t> 끝부분이 </a:t>
            </a:r>
            <a:r>
              <a:rPr lang="ko-KR" altLang="en-US" sz="1600" err="1"/>
              <a:t>췌관과</a:t>
            </a:r>
            <a:r>
              <a:rPr lang="ko-KR" altLang="en-US" sz="1600"/>
              <a:t>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함께 막히면서 담즙과 </a:t>
            </a:r>
            <a:r>
              <a:rPr lang="ko-KR" altLang="en-US" sz="1600" err="1"/>
              <a:t>췌장액이</a:t>
            </a:r>
            <a:r>
              <a:rPr lang="ko-KR" altLang="en-US" sz="1600"/>
              <a:t> 흐르지 못하게 되고</a:t>
            </a:r>
            <a:r>
              <a:rPr lang="en-US" altLang="ko-KR" sz="1600"/>
              <a:t>, </a:t>
            </a:r>
            <a:r>
              <a:rPr lang="ko-KR" altLang="en-US" sz="1600"/>
              <a:t>이것이 역류하여 췌장에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600"/>
              <a:t>                                        염증이 생기게 됩니다</a:t>
            </a:r>
            <a:r>
              <a:rPr lang="en-US" altLang="ko-KR" sz="1600"/>
              <a:t>.</a:t>
            </a:r>
            <a:r>
              <a:rPr lang="ko-KR" altLang="en-US" sz="1600"/>
              <a:t>        </a:t>
            </a: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endParaRPr lang="en-US" altLang="ko-KR" sz="1600"/>
          </a:p>
          <a:p>
            <a:pPr marL="0" indent="0">
              <a:spcBef>
                <a:spcPts val="600"/>
              </a:spcBef>
              <a:buNone/>
            </a:pPr>
            <a:endParaRPr lang="en-US" altLang="ko-KR" sz="1600"/>
          </a:p>
          <a:p>
            <a:pPr marL="0" indent="0" algn="r">
              <a:spcBef>
                <a:spcPts val="600"/>
              </a:spcBef>
              <a:buNone/>
            </a:pPr>
            <a:r>
              <a:rPr lang="ko-KR" altLang="en-US" sz="1600"/>
              <a:t>               </a:t>
            </a:r>
            <a:endParaRPr lang="en-US" altLang="ko-KR" sz="1600"/>
          </a:p>
          <a:p>
            <a:pPr marL="0" indent="0" algn="r">
              <a:spcBef>
                <a:spcPts val="600"/>
              </a:spcBef>
              <a:buNone/>
            </a:pPr>
            <a:endParaRPr lang="en-US" altLang="ko-KR" sz="1600"/>
          </a:p>
          <a:p>
            <a:pPr marL="0" indent="0" algn="r">
              <a:spcBef>
                <a:spcPts val="600"/>
              </a:spcBef>
              <a:buNone/>
            </a:pP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</a:rPr>
              <a:t>출처 </a:t>
            </a: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</a:rPr>
              <a:t> 서울 아산병원 </a:t>
            </a:r>
            <a:r>
              <a:rPr lang="ko-KR" altLang="en-US" sz="2400" err="1">
                <a:solidFill>
                  <a:schemeClr val="accent5">
                    <a:lumMod val="75000"/>
                  </a:schemeClr>
                </a:solidFill>
              </a:rPr>
              <a:t>질환백과</a:t>
            </a:r>
            <a:r>
              <a:rPr lang="ko-KR" altLang="en-US" sz="2400">
                <a:solidFill>
                  <a:schemeClr val="accent5">
                    <a:lumMod val="75000"/>
                  </a:schemeClr>
                </a:solidFill>
              </a:rPr>
              <a:t>         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CBDFD0-C35D-0242-ABBD-224BF84C1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97798"/>
            <a:ext cx="2146300" cy="21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7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3AF55D-F65A-2A42-B6C6-4F511E9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   과음하지 않기 위한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80A52C-B020-7747-9ACC-9905472E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kumimoji="1" lang="ko-KR" altLang="en-US" dirty="0"/>
              <a:t>술 대신 알코올이 안 들어있는 음료 마시기</a:t>
            </a:r>
            <a:endParaRPr kumimoji="1" lang="en-US" altLang="ko-KR" dirty="0"/>
          </a:p>
          <a:p>
            <a:r>
              <a:rPr kumimoji="1" lang="ko-KR" altLang="en-US" dirty="0"/>
              <a:t>술 마실 땐 알코올 도수가 낮은 종류로 선택하기</a:t>
            </a:r>
            <a:endParaRPr kumimoji="1" lang="en-US" altLang="ko-KR" dirty="0"/>
          </a:p>
          <a:p>
            <a:r>
              <a:rPr kumimoji="1" lang="ko-KR" altLang="en-US" dirty="0"/>
              <a:t>작은 잔에 마시기</a:t>
            </a:r>
            <a:endParaRPr kumimoji="1" lang="en-US" altLang="ko-KR" dirty="0"/>
          </a:p>
          <a:p>
            <a:r>
              <a:rPr kumimoji="1" lang="ko-KR" altLang="en-US" dirty="0"/>
              <a:t>술을 알코올이 안 들어가있는 음료와 섞어 마시기</a:t>
            </a:r>
            <a:endParaRPr kumimoji="1" lang="en-US" altLang="ko-KR" dirty="0"/>
          </a:p>
          <a:p>
            <a:r>
              <a:rPr kumimoji="1" lang="ko-KR" altLang="en-US" dirty="0"/>
              <a:t>술을 마시면서 물도 함께 마시기</a:t>
            </a:r>
            <a:endParaRPr kumimoji="1" lang="en-US" altLang="ko-KR" dirty="0"/>
          </a:p>
          <a:p>
            <a:r>
              <a:rPr kumimoji="1" lang="ko-KR" altLang="en-US" dirty="0"/>
              <a:t>일주일에 술을 마시지 않는 날을 정하기</a:t>
            </a:r>
            <a:endParaRPr kumimoji="1" lang="en-US" altLang="ko-KR" dirty="0"/>
          </a:p>
          <a:p>
            <a:r>
              <a:rPr kumimoji="1" lang="ko-KR" altLang="en-US" dirty="0"/>
              <a:t>술자리에서 음식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안주</a:t>
            </a:r>
            <a:r>
              <a:rPr kumimoji="1" lang="en-US" altLang="ko-KR" dirty="0"/>
              <a:t>)</a:t>
            </a:r>
            <a:r>
              <a:rPr kumimoji="1" lang="ko-KR" altLang="en-US" dirty="0"/>
              <a:t>도 함께 먹기</a:t>
            </a:r>
            <a:endParaRPr kumimoji="1" lang="en-US" altLang="ko-KR" dirty="0"/>
          </a:p>
          <a:p>
            <a:r>
              <a:rPr kumimoji="1" lang="ko-KR" altLang="en-US" dirty="0"/>
              <a:t>집에 술을 갖다 놓지 않기</a:t>
            </a:r>
            <a:endParaRPr kumimoji="1" lang="en-US" altLang="ko-KR" dirty="0"/>
          </a:p>
          <a:p>
            <a:r>
              <a:rPr kumimoji="1" lang="ko-KR" altLang="en-US" dirty="0"/>
              <a:t>술 대신 음료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과일 등의 간식을 준비해 술 대신에 먹기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래픽 3" descr="전구">
            <a:extLst>
              <a:ext uri="{FF2B5EF4-FFF2-40B4-BE49-F238E27FC236}">
                <a16:creationId xmlns:a16="http://schemas.microsoft.com/office/drawing/2014/main" xmlns="" id="{0114BFDA-4D89-C64F-870A-DC3B5FED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5336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3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3AF55D-F65A-2A42-B6C6-4F511E9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차주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80A52C-B020-7747-9ACC-9905472E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간단한 알고리즘 설계를 해오겠습니다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사이트의 디자인 구상을 해오겠습니다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330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2035082-4FCB-B745-822F-2C603C29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ko-KR" sz="4800" dirty="0"/>
          </a:p>
          <a:p>
            <a:pPr marL="0" indent="0" algn="ctr">
              <a:buNone/>
            </a:pPr>
            <a:r>
              <a:rPr kumimoji="1" lang="ko-KR" altLang="en-US" sz="4800" dirty="0"/>
              <a:t>감사합니다</a:t>
            </a:r>
            <a:r>
              <a:rPr kumimoji="1" lang="en-US" altLang="ko-KR" sz="4800" dirty="0"/>
              <a:t>!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6373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B92BDD-43F7-9646-AFCE-B4547D50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err="1"/>
              <a:t>저번주</a:t>
            </a:r>
            <a:r>
              <a:rPr kumimoji="1" lang="ko-KR" altLang="en-US"/>
              <a:t>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78E0BE1-2471-EC41-8684-15023869A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lang="ko-KR" altLang="en-US"/>
              <a:t>기능들에 대한 세부적인 내용을 생각해오겠습니다</a:t>
            </a:r>
            <a:r>
              <a:rPr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lang="ko-KR" altLang="en-US"/>
              <a:t>알코올에 관한 여러 가지 정보들을 조사해오겠습니다</a:t>
            </a:r>
            <a:r>
              <a:rPr lang="en-US" altLang="ko-KR"/>
              <a:t>.</a:t>
            </a:r>
            <a:endParaRPr lang="ko-KR" altLang="en-US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7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3AF55D-F65A-2A42-B6C6-4F511E9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조사를 위한 세부 기능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80A52C-B020-7747-9ACC-9905472E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kumimoji="1" lang="ko-KR" altLang="en-US" dirty="0"/>
              <a:t>하루 권장 알코올 양과 사용자가 입력한 </a:t>
            </a:r>
            <a:r>
              <a:rPr kumimoji="1" lang="ko-KR" altLang="en-US" dirty="0" smtClean="0"/>
              <a:t>술의 양에 따른 </a:t>
            </a:r>
            <a:r>
              <a:rPr kumimoji="1" lang="ko-KR" altLang="en-US" dirty="0" smtClean="0"/>
              <a:t>알코올의 </a:t>
            </a:r>
            <a:r>
              <a:rPr kumimoji="1" lang="ko-KR" altLang="en-US" dirty="0"/>
              <a:t>양을 비교해 경고해준다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사용자가 계획한 알코올의 양과 기록한 양을 비교해 경고해준다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음주로 인해 발생할 수 있는 질병을 알려준다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과음하지 않기 위한 방법들을 알려준다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136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3AF55D-F65A-2A42-B6C6-4F511E9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하루 알코올 권장량은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80A52C-B020-7747-9ACC-9905472E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세계보건기구</a:t>
            </a:r>
            <a:r>
              <a:rPr kumimoji="1" lang="en-US" altLang="ko-KR" dirty="0"/>
              <a:t>(WHO)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</a:t>
            </a:r>
          </a:p>
          <a:p>
            <a:pPr marL="0" indent="0" algn="ctr">
              <a:buNone/>
            </a:pPr>
            <a:r>
              <a:rPr kumimoji="1" lang="ko-KR" altLang="en-US" dirty="0"/>
              <a:t>순수 알코올 섭취량으로 보았을 때의 권장량 입니다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ko-KR" altLang="en-US" dirty="0"/>
              <a:t>       여자는 하루 </a:t>
            </a:r>
            <a:r>
              <a:rPr lang="en-US" altLang="ko-KR" dirty="0"/>
              <a:t>20</a:t>
            </a:r>
            <a:r>
              <a:rPr lang="en" altLang="ko-KR" dirty="0"/>
              <a:t>g(</a:t>
            </a:r>
            <a:r>
              <a:rPr lang="ko-KR" altLang="en-US" dirty="0"/>
              <a:t>약 소주 </a:t>
            </a:r>
            <a:r>
              <a:rPr lang="en-US" altLang="ko-KR" dirty="0"/>
              <a:t>2</a:t>
            </a:r>
            <a:r>
              <a:rPr lang="ko-KR" altLang="en-US" dirty="0"/>
              <a:t>잔</a:t>
            </a:r>
            <a:r>
              <a:rPr lang="en-US" altLang="ko-KR" dirty="0"/>
              <a:t>) </a:t>
            </a:r>
            <a:r>
              <a:rPr lang="ko-KR" altLang="en-US" dirty="0"/>
              <a:t>미만 권장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ko-KR" altLang="en-US" dirty="0"/>
              <a:t>       남자는 하루 </a:t>
            </a:r>
            <a:r>
              <a:rPr lang="en-US" altLang="ko-KR" dirty="0"/>
              <a:t>40</a:t>
            </a:r>
            <a:r>
              <a:rPr lang="en" altLang="ko-KR" dirty="0"/>
              <a:t>g(</a:t>
            </a:r>
            <a:r>
              <a:rPr lang="ko-KR" altLang="en-US" dirty="0"/>
              <a:t>약 소주 </a:t>
            </a:r>
            <a:r>
              <a:rPr lang="en-US" altLang="ko-KR" dirty="0"/>
              <a:t>3</a:t>
            </a:r>
            <a:r>
              <a:rPr lang="ko-KR" altLang="en-US" dirty="0"/>
              <a:t>잔</a:t>
            </a:r>
            <a:r>
              <a:rPr lang="en-US" altLang="ko-KR" dirty="0"/>
              <a:t>) </a:t>
            </a:r>
            <a:r>
              <a:rPr lang="ko-KR" altLang="en-US" dirty="0"/>
              <a:t>미만 권장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 algn="r">
              <a:buNone/>
            </a:pPr>
            <a:r>
              <a:rPr kumimoji="1" lang="ko-KR" altLang="en-US" sz="2400" dirty="0">
                <a:solidFill>
                  <a:schemeClr val="accent1">
                    <a:lumMod val="75000"/>
                  </a:schemeClr>
                </a:solidFill>
              </a:rPr>
              <a:t>출처 </a:t>
            </a:r>
            <a:r>
              <a:rPr kumimoji="1" lang="en-US" altLang="ko-KR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sz="2400" dirty="0">
                <a:solidFill>
                  <a:schemeClr val="accent1">
                    <a:lumMod val="75000"/>
                  </a:schemeClr>
                </a:solidFill>
              </a:rPr>
              <a:t> 질병관리본부 국가건강정보포털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90EAC41-DA67-934A-85A3-E846A5CE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8" y="3838680"/>
            <a:ext cx="582827" cy="447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CFAF0C-F67B-2B47-931E-3E9CB3A9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88" y="4845072"/>
            <a:ext cx="582827" cy="4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3AF55D-F65A-2A42-B6C6-4F511E97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/>
              <a:t>알코올 섭취량 계산법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45F6B6E-0915-E945-B038-FE7048B39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8893"/>
            <a:ext cx="4717703" cy="5879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0AE84C-AB07-C343-8F65-EB159E7356D0}"/>
              </a:ext>
            </a:extLst>
          </p:cNvPr>
          <p:cNvSpPr txBox="1"/>
          <p:nvPr/>
        </p:nvSpPr>
        <p:spPr>
          <a:xfrm>
            <a:off x="5555903" y="1325562"/>
            <a:ext cx="59482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/>
              <a:t>왼쪽 표는 한달 동안의 섭취량을 가지고 하루평균 알코올 섭취량을 구하는 공식</a:t>
            </a:r>
            <a:endParaRPr kumimoji="1" lang="en-US" altLang="ko-KR" sz="2800"/>
          </a:p>
          <a:p>
            <a:endParaRPr kumimoji="1" lang="en-US" altLang="ko-KR" sz="2800"/>
          </a:p>
          <a:p>
            <a:endParaRPr kumimoji="1" lang="en-US" altLang="ko-KR" sz="2800"/>
          </a:p>
          <a:p>
            <a:endParaRPr kumimoji="1" lang="en-US" altLang="ko-KR" sz="2800"/>
          </a:p>
          <a:p>
            <a:r>
              <a:rPr kumimoji="1" lang="ko-KR" altLang="en-US" sz="2800"/>
              <a:t>이에 따라 하루에 먹은 알코올 섭취량을 구하는 공식은</a:t>
            </a:r>
            <a:endParaRPr kumimoji="1" lang="en-US" altLang="ko-KR" sz="2800"/>
          </a:p>
          <a:p>
            <a:endParaRPr kumimoji="1" lang="en-US" altLang="ko-KR" sz="2800"/>
          </a:p>
          <a:p>
            <a:r>
              <a:rPr kumimoji="1" lang="ko-KR" altLang="en-US" sz="2800"/>
              <a:t>알코올 섭취량</a:t>
            </a:r>
            <a:r>
              <a:rPr kumimoji="1" lang="en-US" altLang="ko-KR" sz="2800"/>
              <a:t>(g) =</a:t>
            </a:r>
            <a:r>
              <a:rPr kumimoji="1" lang="ko-KR" altLang="en-US" sz="2800"/>
              <a:t> </a:t>
            </a:r>
            <a:endParaRPr kumimoji="1" lang="en-US" altLang="ko-KR" sz="2800"/>
          </a:p>
          <a:p>
            <a:r>
              <a:rPr kumimoji="1" lang="ko-KR" altLang="en-US" sz="2800"/>
              <a:t>평균 마신 총량</a:t>
            </a:r>
            <a:r>
              <a:rPr kumimoji="1" lang="en-US" altLang="ko-KR" sz="2800"/>
              <a:t>(cc)</a:t>
            </a:r>
            <a:r>
              <a:rPr kumimoji="1" lang="ko-KR" altLang="en-US" sz="2800"/>
              <a:t> </a:t>
            </a:r>
            <a:r>
              <a:rPr kumimoji="1" lang="en-US" altLang="ko-KR" sz="2800"/>
              <a:t>X </a:t>
            </a:r>
            <a:r>
              <a:rPr kumimoji="1" lang="ko-KR" altLang="en-US" sz="2800"/>
              <a:t>술의 도수</a:t>
            </a:r>
            <a:r>
              <a:rPr kumimoji="1" lang="en-US" altLang="ko-KR" sz="2800"/>
              <a:t>(%)</a:t>
            </a:r>
            <a:r>
              <a:rPr kumimoji="1" lang="ko-KR" altLang="en-US" sz="2800"/>
              <a:t> </a:t>
            </a:r>
            <a:r>
              <a:rPr kumimoji="1" lang="en-US" altLang="ko-KR" sz="2800"/>
              <a:t>X </a:t>
            </a:r>
            <a:r>
              <a:rPr kumimoji="1" lang="ko-KR" altLang="en-US" sz="2800"/>
              <a:t>알코올의 비중</a:t>
            </a:r>
            <a:r>
              <a:rPr kumimoji="1" lang="en-US" altLang="ko-KR" sz="2800"/>
              <a:t>(0.785)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11422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pic>
        <p:nvPicPr>
          <p:cNvPr id="11" name="그래픽 10" descr="맥주">
            <a:extLst>
              <a:ext uri="{FF2B5EF4-FFF2-40B4-BE49-F238E27FC236}">
                <a16:creationId xmlns:a16="http://schemas.microsoft.com/office/drawing/2014/main" xmlns="" id="{0476251D-610E-CA42-85DA-D703CEA65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1507496"/>
            <a:ext cx="795754" cy="795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맥주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04555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Cass Fresh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</a:t>
                      </a:r>
                      <a:r>
                        <a:rPr lang="en-US" altLang="ko-KR" err="1"/>
                        <a:t>hite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extra cold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TERRA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4.6%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Fits super clear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33BE92A-414F-5E44-868D-724781D8F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361" y="2285827"/>
            <a:ext cx="746647" cy="1125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3728BA9-101B-E64E-A3E7-02739B4D9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92" y="3488841"/>
            <a:ext cx="816844" cy="10866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AF5C4F6-E863-6C4D-8D94-C70AC3FC0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297" y="4730014"/>
            <a:ext cx="790776" cy="10059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5C8090A-22D2-DD4F-AC0C-F045674B0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202" y="5796739"/>
            <a:ext cx="438625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pic>
        <p:nvPicPr>
          <p:cNvPr id="11" name="그래픽 10" descr="맥주">
            <a:extLst>
              <a:ext uri="{FF2B5EF4-FFF2-40B4-BE49-F238E27FC236}">
                <a16:creationId xmlns:a16="http://schemas.microsoft.com/office/drawing/2014/main" xmlns="" id="{0476251D-610E-CA42-85DA-D703CEA65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1507496"/>
            <a:ext cx="795754" cy="795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맥주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45622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Kloud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max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San Miguel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Corona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F944C7-4D05-E148-8D09-BCD6834E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381" y="2292360"/>
            <a:ext cx="458607" cy="1005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F1D261-EF15-AF49-8E74-B5DC1CFF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225" y="3445764"/>
            <a:ext cx="682918" cy="1136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7ADF0D-B57D-3047-9D7B-EC67F2E9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81" y="4582586"/>
            <a:ext cx="792205" cy="11563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4918898-FB49-4F4E-81F0-DF1FFC43F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428" y="5720881"/>
            <a:ext cx="570510" cy="9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pic>
        <p:nvPicPr>
          <p:cNvPr id="11" name="그래픽 10" descr="맥주">
            <a:extLst>
              <a:ext uri="{FF2B5EF4-FFF2-40B4-BE49-F238E27FC236}">
                <a16:creationId xmlns:a16="http://schemas.microsoft.com/office/drawing/2014/main" xmlns="" id="{0476251D-610E-CA42-85DA-D703CEA65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0" y="1507496"/>
            <a:ext cx="795754" cy="795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맥주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59902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TSINGTAO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4.7%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1664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BLANC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Budweiser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Stella Artois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5%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C2C6F40-13EE-174E-ABEC-5AE38243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436" y="2227732"/>
            <a:ext cx="882494" cy="1076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70720D-034B-2444-B6CE-9029F0B44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66073" y="3454080"/>
            <a:ext cx="363220" cy="11187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93044FC-4E8C-564E-A7D5-3E991613D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413" y="4633547"/>
            <a:ext cx="682539" cy="11158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9E039E-9B87-9A4B-A8DB-0EEA8E922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755" y="5749370"/>
            <a:ext cx="599854" cy="10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7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41429F-ABED-FE49-9CB8-7EF23A70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술 종류별 도수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A909BD-4B18-AA42-8D0D-92984B704015}"/>
              </a:ext>
            </a:extLst>
          </p:cNvPr>
          <p:cNvSpPr txBox="1"/>
          <p:nvPr/>
        </p:nvSpPr>
        <p:spPr>
          <a:xfrm>
            <a:off x="1633954" y="16437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소주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BAAF38B7-B687-FD47-874D-5B28137D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37622"/>
              </p:ext>
            </p:extLst>
          </p:nvPr>
        </p:nvGraphicFramePr>
        <p:xfrm>
          <a:off x="2410939" y="2227732"/>
          <a:ext cx="7370122" cy="449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061">
                  <a:extLst>
                    <a:ext uri="{9D8B030D-6E8A-4147-A177-3AD203B41FA5}">
                      <a16:colId xmlns:a16="http://schemas.microsoft.com/office/drawing/2014/main" xmlns="" val="2011903755"/>
                    </a:ext>
                  </a:extLst>
                </a:gridCol>
                <a:gridCol w="3685061">
                  <a:extLst>
                    <a:ext uri="{9D8B030D-6E8A-4147-A177-3AD203B41FA5}">
                      <a16:colId xmlns:a16="http://schemas.microsoft.com/office/drawing/2014/main" xmlns="" val="1975008756"/>
                    </a:ext>
                  </a:extLst>
                </a:gridCol>
              </a:tblGrid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                          진로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16.9%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7841349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</a:t>
                      </a:r>
                      <a:r>
                        <a:rPr lang="ko-KR" altLang="en-US" err="1"/>
                        <a:t>참이슬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17%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2442224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     </a:t>
                      </a:r>
                      <a:r>
                        <a:rPr lang="ko-KR" altLang="en-US"/>
                        <a:t>처음처럼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17%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528846"/>
                  </a:ext>
                </a:extLst>
              </a:tr>
              <a:tr h="1123643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                      </a:t>
                      </a:r>
                      <a:r>
                        <a:rPr lang="ko-KR" altLang="en-US" err="1"/>
                        <a:t>잎새주</a:t>
                      </a:r>
                      <a:r>
                        <a:rPr lang="ko-KR" altLang="en-US"/>
                        <a:t> 프리미엄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20.1%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8813786"/>
                  </a:ext>
                </a:extLst>
              </a:tr>
            </a:tbl>
          </a:graphicData>
        </a:graphic>
      </p:graphicFrame>
      <p:pic>
        <p:nvPicPr>
          <p:cNvPr id="5" name="그래픽 4" descr="병">
            <a:extLst>
              <a:ext uri="{FF2B5EF4-FFF2-40B4-BE49-F238E27FC236}">
                <a16:creationId xmlns:a16="http://schemas.microsoft.com/office/drawing/2014/main" xmlns="" id="{023BD810-B457-7C41-BB50-D79BD80C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9554" y="1377960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080C35C-1E47-444C-B360-614BE4F8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12" y="2289400"/>
            <a:ext cx="375742" cy="1060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F526689-8008-F34B-9085-6EEFD4A79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12" y="3431004"/>
            <a:ext cx="375743" cy="1151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1C6FDE5-4663-C343-A9E0-9B3D744F7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4" y="4716316"/>
            <a:ext cx="442678" cy="995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8161AB7-885C-0344-9DD9-1333BBC3F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098" y="5845446"/>
            <a:ext cx="313170" cy="9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680</Words>
  <Application>Microsoft Office PowerPoint</Application>
  <PresentationFormat>사용자 지정</PresentationFormat>
  <Paragraphs>285</Paragraphs>
  <Slides>18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절주 웹사이트 </vt:lpstr>
      <vt:lpstr>저번주 계획</vt:lpstr>
      <vt:lpstr>조사를 위한 세부 기능 설계</vt:lpstr>
      <vt:lpstr>하루 알코올 권장량은?</vt:lpstr>
      <vt:lpstr>알코올 섭취량 계산법</vt:lpstr>
      <vt:lpstr>술 종류별 도수</vt:lpstr>
      <vt:lpstr>술 종류별 도수</vt:lpstr>
      <vt:lpstr>술 종류별 도수</vt:lpstr>
      <vt:lpstr>술 종류별 도수</vt:lpstr>
      <vt:lpstr>술 종류별 도수</vt:lpstr>
      <vt:lpstr>술 종류별 도수</vt:lpstr>
      <vt:lpstr>술 종류별 도수</vt:lpstr>
      <vt:lpstr>술을 마시면 유발되는 병의 종류</vt:lpstr>
      <vt:lpstr>술을 마시면 유발되는 병의 종류</vt:lpstr>
      <vt:lpstr>술을 마시면 유발되는 병의 종류</vt:lpstr>
      <vt:lpstr>    과음하지 않기 위한 방법</vt:lpstr>
      <vt:lpstr>차주 계획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절주 웹사이트 </dc:title>
  <dc:creator>노영단</dc:creator>
  <cp:lastModifiedBy>USER</cp:lastModifiedBy>
  <cp:revision>67</cp:revision>
  <dcterms:created xsi:type="dcterms:W3CDTF">2019-09-15T05:52:40Z</dcterms:created>
  <dcterms:modified xsi:type="dcterms:W3CDTF">2019-09-17T12:33:32Z</dcterms:modified>
</cp:coreProperties>
</file>